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58" r:id="rId5"/>
    <p:sldId id="28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4" r:id="rId18"/>
    <p:sldId id="272" r:id="rId19"/>
    <p:sldId id="274" r:id="rId20"/>
    <p:sldId id="275" r:id="rId21"/>
    <p:sldId id="281" r:id="rId22"/>
    <p:sldId id="277" r:id="rId23"/>
    <p:sldId id="279" r:id="rId24"/>
    <p:sldId id="280" r:id="rId25"/>
  </p:sldIdLst>
  <p:sldSz cx="7561263" cy="10801350"/>
  <p:notesSz cx="6858000" cy="9144000"/>
  <p:defaultTextStyle>
    <a:defPPr>
      <a:defRPr lang="ru-RU"/>
    </a:defPPr>
    <a:lvl1pPr marL="0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4637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9274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3911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98548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3185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47822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2459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97096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8757" autoAdjust="0"/>
  </p:normalViewPr>
  <p:slideViewPr>
    <p:cSldViewPr>
      <p:cViewPr>
        <p:scale>
          <a:sx n="57" d="100"/>
          <a:sy n="57" d="100"/>
        </p:scale>
        <p:origin x="-1950" y="594"/>
      </p:cViewPr>
      <p:guideLst>
        <p:guide orient="horz" pos="3402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55422"/>
            <a:ext cx="6427074" cy="23152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120765"/>
            <a:ext cx="5292884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9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8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7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2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32557"/>
            <a:ext cx="1701284" cy="92161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32557"/>
            <a:ext cx="4977831" cy="92161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940868"/>
            <a:ext cx="6427074" cy="214526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78074"/>
            <a:ext cx="6427074" cy="236279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6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2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3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5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4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7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520317"/>
            <a:ext cx="3339558" cy="71283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520317"/>
            <a:ext cx="3339558" cy="71283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417803"/>
            <a:ext cx="3340871" cy="100762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425428"/>
            <a:ext cx="3340871" cy="6223279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417803"/>
            <a:ext cx="3342183" cy="100762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425428"/>
            <a:ext cx="3342183" cy="6223279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30054"/>
            <a:ext cx="2487604" cy="183022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30055"/>
            <a:ext cx="4226957" cy="921865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60283"/>
            <a:ext cx="2487604" cy="7388425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560945"/>
            <a:ext cx="4536758" cy="89261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65120"/>
            <a:ext cx="4536758" cy="6480810"/>
          </a:xfrm>
        </p:spPr>
        <p:txBody>
          <a:bodyPr/>
          <a:lstStyle>
            <a:lvl1pPr marL="0" indent="0">
              <a:buNone/>
              <a:defRPr sz="3700"/>
            </a:lvl1pPr>
            <a:lvl2pPr marL="524637" indent="0">
              <a:buNone/>
              <a:defRPr sz="3200"/>
            </a:lvl2pPr>
            <a:lvl3pPr marL="1049274" indent="0">
              <a:buNone/>
              <a:defRPr sz="2800"/>
            </a:lvl3pPr>
            <a:lvl4pPr marL="1573911" indent="0">
              <a:buNone/>
              <a:defRPr sz="2300"/>
            </a:lvl4pPr>
            <a:lvl5pPr marL="2098548" indent="0">
              <a:buNone/>
              <a:defRPr sz="2300"/>
            </a:lvl5pPr>
            <a:lvl6pPr marL="2623185" indent="0">
              <a:buNone/>
              <a:defRPr sz="2300"/>
            </a:lvl6pPr>
            <a:lvl7pPr marL="3147822" indent="0">
              <a:buNone/>
              <a:defRPr sz="2300"/>
            </a:lvl7pPr>
            <a:lvl8pPr marL="3672459" indent="0">
              <a:buNone/>
              <a:defRPr sz="2300"/>
            </a:lvl8pPr>
            <a:lvl9pPr marL="4197096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453558"/>
            <a:ext cx="4536758" cy="1267657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32555"/>
            <a:ext cx="6805137" cy="1800225"/>
          </a:xfrm>
          <a:prstGeom prst="rect">
            <a:avLst/>
          </a:prstGeom>
        </p:spPr>
        <p:txBody>
          <a:bodyPr vert="horz" lIns="104927" tIns="52464" rIns="104927" bIns="524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520317"/>
            <a:ext cx="6805137" cy="7128391"/>
          </a:xfrm>
          <a:prstGeom prst="rect">
            <a:avLst/>
          </a:prstGeom>
        </p:spPr>
        <p:txBody>
          <a:bodyPr vert="horz" lIns="104927" tIns="52464" rIns="104927" bIns="524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10011253"/>
            <a:ext cx="1764295" cy="575071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10011253"/>
            <a:ext cx="2394400" cy="575071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10011253"/>
            <a:ext cx="1764295" cy="575071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9274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478" indent="-393478" algn="l" defTabSz="1049274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535" indent="-327898" algn="l" defTabSz="104927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593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230" indent="-262319" algn="l" defTabSz="1049274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867" indent="-262319" algn="l" defTabSz="1049274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504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0141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778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415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microsoft.com/office/2007/relationships/hdphoto" Target="../media/hdphoto11.wdp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hdphoto" Target="../media/hdphoto12.wdp"/><Relationship Id="rId7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microsoft.com/office/2007/relationships/hdphoto" Target="../media/hdphoto4.wdp"/><Relationship Id="rId7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4.wdp"/><Relationship Id="rId5" Type="http://schemas.openxmlformats.org/officeDocument/2006/relationships/image" Target="../media/image35.jpeg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11.gi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6.wdp"/><Relationship Id="rId5" Type="http://schemas.openxmlformats.org/officeDocument/2006/relationships/image" Target="../media/image38.png"/><Relationship Id="rId4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11.gi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microsoft.com/office/2007/relationships/hdphoto" Target="../media/hdphoto18.wdp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microsoft.com/office/2007/relationships/hdphoto" Target="../media/hdphoto4.wdp"/><Relationship Id="rId7" Type="http://schemas.openxmlformats.org/officeDocument/2006/relationships/image" Target="../media/image4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microsoft.com/office/2007/relationships/hdphoto" Target="../media/hdphoto19.wdp"/><Relationship Id="rId7" Type="http://schemas.openxmlformats.org/officeDocument/2006/relationships/image" Target="../media/image5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microsoft.com/office/2007/relationships/hdphoto" Target="../media/hdphoto20.wdp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4.wdp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4.wdp"/><Relationship Id="rId7" Type="http://schemas.openxmlformats.org/officeDocument/2006/relationships/image" Target="../media/image16.png"/><Relationship Id="rId12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0.wdp"/><Relationship Id="rId5" Type="http://schemas.openxmlformats.org/officeDocument/2006/relationships/image" Target="../media/image21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>
          <a:xfrm>
            <a:off x="2" y="4"/>
            <a:ext cx="7647823" cy="108013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5225" y="4805263"/>
            <a:ext cx="5118947" cy="42529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«Приключения Буратино </a:t>
            </a:r>
            <a:b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в стране Светофории»</a:t>
            </a:r>
            <a:r>
              <a:rPr lang="ru-RU" sz="41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1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endParaRPr lang="ru-RU" sz="41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6455" y="212056"/>
            <a:ext cx="5364808" cy="1352926"/>
          </a:xfrm>
          <a:prstGeom prst="rect">
            <a:avLst/>
          </a:prstGeom>
        </p:spPr>
        <p:txBody>
          <a:bodyPr wrap="square" lIns="120642" tIns="60321" rIns="120642" bIns="60321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Муниципальное бюджетное дошкольное образовательное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учреждение</a:t>
            </a:r>
            <a: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«Детский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сад общеразвивающего вида № 7» </a:t>
            </a:r>
            <a:endParaRPr lang="ru-RU" sz="16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униципального образования</a:t>
            </a:r>
            <a: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«Лениногорский </a:t>
            </a:r>
          </a:p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муниципальный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район» Республики Татарстан</a:t>
            </a:r>
            <a: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034" y="6516457"/>
            <a:ext cx="3816425" cy="28413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115" y="1402881"/>
            <a:ext cx="1323202" cy="19172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22514" y="3189132"/>
            <a:ext cx="6192588" cy="4553576"/>
          </a:xfrm>
          <a:prstGeom prst="rect">
            <a:avLst/>
          </a:prstGeom>
        </p:spPr>
        <p:txBody>
          <a:bodyPr wrap="square" lIns="120642" tIns="60321" rIns="120642" bIns="60321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журнал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дорожного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детей  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№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9143" y="9850135"/>
            <a:ext cx="3343738" cy="888880"/>
          </a:xfrm>
          <a:prstGeom prst="rect">
            <a:avLst/>
          </a:prstGeom>
          <a:noFill/>
        </p:spPr>
        <p:txBody>
          <a:bodyPr wrap="square" lIns="120642" tIns="60321" rIns="120642" bIns="60321" rtlCol="0">
            <a:spAutoFit/>
          </a:bodyPr>
          <a:lstStyle/>
          <a:p>
            <a:pPr lvl="0" algn="ctr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Лениногорск,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2018 г.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6" y="541547"/>
            <a:ext cx="6805137" cy="1242163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2560" y="1800403"/>
            <a:ext cx="2597696" cy="59838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 задание!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2933635" y="1951099"/>
            <a:ext cx="2796620" cy="447693"/>
          </a:xfrm>
          <a:prstGeom prst="wedgeEllipseCallout">
            <a:avLst>
              <a:gd name="adj1" fmla="val 55295"/>
              <a:gd name="adj2" fmla="val -633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146" name="Picture 2" descr="https://ds04.infourok.ru/uploads/ex/0a3c/0000ba03-9676b646/hello_html_58c9292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2" t="14313" r="4767" b="1114"/>
          <a:stretch/>
        </p:blipFill>
        <p:spPr bwMode="auto">
          <a:xfrm>
            <a:off x="781917" y="2763832"/>
            <a:ext cx="6107760" cy="708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56" y="1324859"/>
            <a:ext cx="1290736" cy="156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8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47" y="0"/>
            <a:ext cx="7590314" cy="10801350"/>
          </a:xfrm>
          <a:prstGeom prst="rect">
            <a:avLst/>
          </a:prstGeom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27772" y="1912739"/>
            <a:ext cx="3780632" cy="38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415992" y="8462935"/>
            <a:ext cx="3145275" cy="5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415992" y="8378549"/>
            <a:ext cx="3145275" cy="7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87048" y="4975001"/>
            <a:ext cx="3572347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636524" y="382552"/>
            <a:ext cx="2779464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«В гостях у сказки»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87047" y="1592586"/>
            <a:ext cx="2953890" cy="820057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ПДД «Умей обождать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 – были себе брат и сестра, петушок да курочка. Жили, не тужили, да скучно стало петушку. Он и говорит курочке: «Давай уйдем со двора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погуляем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городу и вернемся». А курочка ему отвечает: «Не спеши,  Петя! Обожди, улица таит в себе большие опасности». Петушок не послушался и убежал. Только подошел Петя к дороге, как чуть под машину не попал».  Испугался Петя. Вышел из автомобиля водитель и стал петушка ругать.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не тропинка, дорога не канава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Сперва смотри налево, потом смотри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направо. Налево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гляди и направо гляди и если скакать не умеешь – иди.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Запомнил Петушок  и дальше побежал, наткнулся на мигающий столб,  встал около него и  не поймет,  почему столб ему подмигивает, то красным, то желтым, то зеленым светом. Любил петушок красный свет на него и пошел. Столб,  схватил петушка за крыло и говорит: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свет зажегся красный, значит двигаться опасно.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зеленый говорит:  «Проходите,  путь открыт!»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свет предупрежденье! Жди сигнала для движенья.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740937" y="1915867"/>
            <a:ext cx="3135992" cy="712839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Посмотрел Петя на мигающий столб удивленными глазами, а тут и курочка подошла: «Я же говорила, Петя, что на дороге опасно. Тебя выручил наш светофор».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и вежливый и строгий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известен на весь мир,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 улице широкой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главный командир.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Повела курочка петушка домой и еще раз рассказала, как надо вести себя на дороге: «Не торопись, Петя! Умей обождать».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7550" y="4629954"/>
            <a:ext cx="5949379" cy="981610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446" y="864170"/>
            <a:ext cx="965607" cy="10485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63731" y="2312652"/>
            <a:ext cx="5954412" cy="545342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nachalo4ka.ru/wp-content/uploads/2014/10/1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" r="54990" b="-5818"/>
          <a:stretch/>
        </p:blipFill>
        <p:spPr bwMode="auto">
          <a:xfrm>
            <a:off x="3644900" y="8164483"/>
            <a:ext cx="1170857" cy="175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rivatka.ua/images/admin/ads/16567/5d7b9adcbe1c629ec722529dd12e512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1456" y="5611564"/>
            <a:ext cx="1617461" cy="122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nachalo4ka.ru/wp-content/uploads/2014/10/12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9"/>
          <a:stretch/>
        </p:blipFill>
        <p:spPr bwMode="auto">
          <a:xfrm>
            <a:off x="5950446" y="5919687"/>
            <a:ext cx="965607" cy="110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ds04.infourok.ru/uploads/ex/0854/000e259b-99a619ea/hello_html_m2477506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" t="-3828" r="4617" b="5955"/>
          <a:stretch/>
        </p:blipFill>
        <p:spPr bwMode="auto">
          <a:xfrm>
            <a:off x="4875592" y="6912843"/>
            <a:ext cx="1467127" cy="274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9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11" y="33251"/>
            <a:ext cx="7654552" cy="10801350"/>
          </a:xfrm>
          <a:prstGeom prst="rect">
            <a:avLst/>
          </a:prstGeom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27772" y="1912739"/>
            <a:ext cx="3780632" cy="38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415992" y="8462935"/>
            <a:ext cx="3145275" cy="5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415992" y="8378549"/>
            <a:ext cx="3145275" cy="7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87048" y="4975001"/>
            <a:ext cx="3572347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636524" y="382552"/>
            <a:ext cx="2779464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«В гостях у сказки»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27550" y="4629954"/>
            <a:ext cx="5949379" cy="981610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992" y="746114"/>
            <a:ext cx="866061" cy="116662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84705" y="1656259"/>
            <a:ext cx="5949379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Котенок и щенок.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Жили-были по соседству котенок и щенок. Котенок был ласковый, спокойный, послушный, а щенок любил озорничать. Он часто шалил, баловался.. Однажды щенок увидел котенка и сказал: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хочу с тобой дружить!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иду гулять,-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буду прыгать,-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поймал бабочку,-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Так они играли, прыгали, бегали и незаметно подошли к широкой дороге, по которой ехали большие и маленькие машины. Автомобили мчались по дороге быстро и очень громко шумели. Котенок испугался, присел к земле, ушки прижал к голове. А щенок, кажется, даже был рад, что машины мчались с такой скоростью.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побегу с машиной на перегонки,-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бегу быстро,-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Но машины мчались очень быстро. Щенок с котенком устали и решили отдохнуть. На другой стороне дороги они увидели красивую лужайку, голубой ручеек и много-много цветов. Но до пешеходного перехода было еще далеко.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хочу на ту лужайку,-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перейду дорогу здесь,-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 я – нет,- сказал котенок. Мне мама не разрешает одному выходить на дорогу. Она мне говорила, что дети должны переходить дорогу только с взрослыми. Я лучше отдохну здесь и пойду домой.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Щенок подумал-подумал и решил сделать так же, как котенок. Они нашли уютное местечко, отдохнули, а потом вернулись домой, к мамам.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syromono.info/images/kittens-clipart-cute-cartoon-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651" y="2736379"/>
            <a:ext cx="1371371" cy="13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9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1" y="15738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6" y="502768"/>
            <a:ext cx="6805137" cy="1800225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«Что почитать ребенку о ПДД»</a:t>
            </a:r>
            <a: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336376" y="2743361"/>
            <a:ext cx="2690498" cy="7248306"/>
          </a:xfrm>
        </p:spPr>
        <p:txBody>
          <a:bodyPr>
            <a:normAutofit/>
          </a:bodyPr>
          <a:lstStyle/>
          <a:p>
            <a:pPr algn="ctr">
              <a:spcBef>
                <a:spcPts val="1377"/>
              </a:spcBef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377"/>
              </a:spcBef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377"/>
              </a:spcBef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377"/>
              </a:spcBef>
            </a:pPr>
            <a:endParaRPr lang="ru-RU" sz="56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833" y="1255838"/>
            <a:ext cx="1104253" cy="12342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1606" y="1111676"/>
            <a:ext cx="2898758" cy="79982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F7964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Почитайте вместе с детьми!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6779" y="2056335"/>
            <a:ext cx="2931591" cy="87254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>
              <a:tabLst>
                <a:tab pos="1224084" algn="l"/>
              </a:tabLst>
            </a:pPr>
            <a:endParaRPr lang="ru-RU" sz="16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>
              <a:tabLst>
                <a:tab pos="1224084" algn="l"/>
              </a:tabLst>
            </a:pPr>
            <a:endParaRPr lang="ru-RU" sz="16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>
              <a:tabLst>
                <a:tab pos="1224084" algn="l"/>
              </a:tabLst>
            </a:pPr>
            <a:endParaRPr lang="ru-RU" sz="1600" b="1" i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2628503" y="1430707"/>
            <a:ext cx="2898756" cy="737708"/>
          </a:xfrm>
          <a:prstGeom prst="wedgeEllipseCallout">
            <a:avLst>
              <a:gd name="adj1" fmla="val 55906"/>
              <a:gd name="adj2" fmla="val -334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218" name="Picture 2" descr="http://i044.radikal.ru/1006/4c/20d80f6b6c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10" y="2608540"/>
            <a:ext cx="2485728" cy="33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static.ozone.ru/multimedia/books_covers/100583697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882" y="2608540"/>
            <a:ext cx="2439054" cy="33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goods.kaypu.com/photo/58a46487384e1f634e824876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574" y="5972921"/>
            <a:ext cx="2880320" cy="38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51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1" y="15738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«Информационные порталы»</a:t>
            </a:r>
            <a: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833" y="1464332"/>
            <a:ext cx="1104253" cy="12342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46779" y="2056335"/>
            <a:ext cx="2931591" cy="87254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>
              <a:tabLst>
                <a:tab pos="1224084" algn="l"/>
              </a:tabLst>
            </a:pPr>
            <a:endParaRPr lang="ru-RU" sz="16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>
              <a:tabLst>
                <a:tab pos="1224084" algn="l"/>
              </a:tabLst>
            </a:pPr>
            <a:endParaRPr lang="ru-RU" sz="16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>
              <a:tabLst>
                <a:tab pos="1224084" algn="l"/>
              </a:tabLst>
            </a:pPr>
            <a:endParaRPr lang="ru-RU" sz="1600" b="1" i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1874785" y="1509372"/>
            <a:ext cx="3600400" cy="1273595"/>
          </a:xfrm>
          <a:prstGeom prst="wedgeEllipseCallout">
            <a:avLst>
              <a:gd name="adj1" fmla="val 55906"/>
              <a:gd name="adj2" fmla="val -334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9217" y="5313032"/>
            <a:ext cx="5838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мультфильмы вы можете по этой ссылке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https://www.youtube.com/watch?v=GOudRLTtYHY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70829" y="1613416"/>
            <a:ext cx="28083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«Смешарики: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Азбука безопасности 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ПДД 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которые вы можете посмотреть вместе со своим ребенком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2319" y="3024411"/>
            <a:ext cx="58383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Мультфильм «Смешарики: Азбука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ерои мультфильма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объясняют, как необходимо себя вести на дороге. Всего «Азбука» состоит из 32 серий, в каждой из которых показаны различные опасные ситуации, рассказано, что нужно делать, чтобы быть на дороге в безопасности.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каждая серия длиться всего две минуты, она включает в себя полезную информацию для малыша и смотреть их все-равно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0242" name="Picture 2" descr="https://www.karusel-tv.ru/media/suit/og_image/media/broadcast/cover/2017/03/31/145935/1490972996533604_vlcsnap_2017_03_31_18h03m17s38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47" y="5904731"/>
            <a:ext cx="587824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0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"/>
            <a:ext cx="7561262" cy="108084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73" y="690223"/>
            <a:ext cx="6212871" cy="1255196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«Творим   вместе с детьми»</a:t>
            </a:r>
            <a: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3124" y="2083358"/>
            <a:ext cx="2874499" cy="7565351"/>
          </a:xfrm>
        </p:spPr>
        <p:txBody>
          <a:bodyPr/>
          <a:lstStyle/>
          <a:p>
            <a:pPr mar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59578" y="1296219"/>
            <a:ext cx="3496666" cy="99849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Предложите детям раскрасить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картинку. Только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 объяснить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дорожную ситуацию!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2278077" y="1382730"/>
            <a:ext cx="3496666" cy="1019683"/>
          </a:xfrm>
          <a:prstGeom prst="wedgeEllipseCallout">
            <a:avLst>
              <a:gd name="adj1" fmla="val 54927"/>
              <a:gd name="adj2" fmla="val -238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267" y="1080195"/>
            <a:ext cx="1312724" cy="1728192"/>
          </a:xfrm>
          <a:prstGeom prst="rect">
            <a:avLst/>
          </a:prstGeom>
        </p:spPr>
      </p:pic>
      <p:pic>
        <p:nvPicPr>
          <p:cNvPr id="11266" name="Picture 2" descr="https://kuznecova-nf-korr.edumsko.ru/uploads/11900/11895/section/436363/2(678).jpg?151557030938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94" y="2808387"/>
            <a:ext cx="6264697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28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34" y="-152665"/>
            <a:ext cx="7670847" cy="10954015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6621" y="664158"/>
            <a:ext cx="6578255" cy="85059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«Перекресток загадок»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34004" y="7824177"/>
            <a:ext cx="2540549" cy="36356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half" idx="1"/>
          </p:nvPr>
        </p:nvSpPr>
        <p:spPr>
          <a:xfrm>
            <a:off x="962209" y="1344917"/>
            <a:ext cx="3612344" cy="847884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7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8424" y="1190571"/>
            <a:ext cx="4400012" cy="79982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теперь, ребята, я  вам загадаю загадки,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вы их отгадайте!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2514" y="7442102"/>
            <a:ext cx="3016902" cy="475279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  <a:tabLst>
                <a:tab pos="1125718" algn="l"/>
              </a:tabLst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2196456" y="1344917"/>
            <a:ext cx="3744851" cy="626285"/>
          </a:xfrm>
          <a:prstGeom prst="wedgeEllipseCallout">
            <a:avLst>
              <a:gd name="adj1" fmla="val 55093"/>
              <a:gd name="adj2" fmla="val -427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847" y="720155"/>
            <a:ext cx="1430893" cy="2043708"/>
          </a:xfrm>
          <a:prstGeom prst="rect">
            <a:avLst/>
          </a:prstGeom>
        </p:spPr>
      </p:pic>
      <p:pic>
        <p:nvPicPr>
          <p:cNvPr id="13314" name="Picture 2" descr="https://ds04.infourok.ru/uploads/ex/0ade/000f260d-58c3ba1a/img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2"/>
          <a:stretch/>
        </p:blipFill>
        <p:spPr bwMode="auto">
          <a:xfrm>
            <a:off x="922515" y="2922493"/>
            <a:ext cx="5954460" cy="687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60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34" y="-152665"/>
            <a:ext cx="7670847" cy="10954015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6621" y="664158"/>
            <a:ext cx="6578255" cy="850595"/>
          </a:xfrm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sz="37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Страничка ребусов</a:t>
            </a:r>
            <a:r>
              <a:rPr lang="ru-RU" sz="37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»</a:t>
            </a:r>
            <a:endParaRPr lang="ru-RU" sz="37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34004" y="7824177"/>
            <a:ext cx="2540549" cy="36356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half" idx="1"/>
          </p:nvPr>
        </p:nvSpPr>
        <p:spPr>
          <a:xfrm>
            <a:off x="962209" y="1344917"/>
            <a:ext cx="3612344" cy="847884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7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37453" y="1269010"/>
            <a:ext cx="4400012" cy="567611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умеете разгадывать ребусы?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2514" y="7442102"/>
            <a:ext cx="3016902" cy="475279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  <a:tabLst>
                <a:tab pos="1125718" algn="l"/>
              </a:tabLst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2236004" y="1428866"/>
            <a:ext cx="3744851" cy="626285"/>
          </a:xfrm>
          <a:prstGeom prst="wedgeEllipseCallout">
            <a:avLst>
              <a:gd name="adj1" fmla="val 55093"/>
              <a:gd name="adj2" fmla="val -427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847" y="720155"/>
            <a:ext cx="1430893" cy="2043708"/>
          </a:xfrm>
          <a:prstGeom prst="rect">
            <a:avLst/>
          </a:prstGeom>
        </p:spPr>
      </p:pic>
      <p:pic>
        <p:nvPicPr>
          <p:cNvPr id="12290" name="Picture 2" descr="http://74203s001.edusite.ru/images/rebusy_pdd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66" b="3690"/>
          <a:stretch/>
        </p:blipFill>
        <p:spPr bwMode="auto">
          <a:xfrm>
            <a:off x="922513" y="2880395"/>
            <a:ext cx="588245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9" y="-87141"/>
            <a:ext cx="7561263" cy="109672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906" y="761074"/>
            <a:ext cx="5081098" cy="85059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«Поэтическая страничка»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427" y="592392"/>
            <a:ext cx="1366445" cy="1916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3393" y="1788367"/>
            <a:ext cx="3334472" cy="321390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Почитайте своему ребенку стихи !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2113393" y="1593209"/>
            <a:ext cx="3309760" cy="935654"/>
          </a:xfrm>
          <a:prstGeom prst="wedgeEllipseCallout">
            <a:avLst>
              <a:gd name="adj1" fmla="val 64923"/>
              <a:gd name="adj2" fmla="val -4604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1906" y="2509153"/>
            <a:ext cx="5636843" cy="363562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01906" y="2695846"/>
            <a:ext cx="250100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у нас дружок хороший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у нас дружок хороший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великаном добрым схожий!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Знай: три глаза у него –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боятся никого.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Утром, днём, в ночную тьму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горят по одному.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 каждого – свой цвет,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в пути нам дать совет.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жёлтый свет горит –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Приготовиться велит,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зеленый нам – идти,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счастливого пути!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зажжётся красный, вдруг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Подожди немного, друг!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Торопыгой вредно быть,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жизнью дорожить!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зовётся "светофор",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Бессловесный разговор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давно с людьми ведет,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подведёт.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мы слушаться должны –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нам дороги не страшны!!!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44546" y="2695846"/>
            <a:ext cx="32866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Запрещается-разрешается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проспекты, и бульвары — всюду улицы шумны.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 по тротуару только с правой стороны!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шалить, мешать народу ЗА-ПРЕ-ЩА-ЕТ-СЯ!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примерным пешеходом РАЗРЕШАЕТСЯ…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едешь ты в трамвае и вокруг тебя народ,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толкаясь, не зевая, проходи скорей вперёд.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Ехать «зайцем», как известно, ЗА-ПРЕ-ЩА-ЕТ-СЯ!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Уступить старушке место РАЗРЕШАЕТСЯ…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гуляешь просто, всё равно вперёд гляди,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шумный перекрёсток осторожно проходи.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при красном свете ЗА-ПРЕ-ЩА-ЕТ-СЯ!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зелёном даже детям РАЗРЕШАЕТСЯ…В.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i02.fotocdn.net/s22/193/public_pin_m/366/25490508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1" t="15407" r="11126" b="31259"/>
          <a:stretch/>
        </p:blipFill>
        <p:spPr bwMode="auto">
          <a:xfrm>
            <a:off x="1935186" y="8138360"/>
            <a:ext cx="3135453" cy="188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74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09" y="824500"/>
            <a:ext cx="1531481" cy="132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787302" y="2765738"/>
            <a:ext cx="2955829" cy="7128391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дома.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подъезда дома возможно движение, сразу обратите внимание ребенка, нет ли приближающегося транспорта. Если у подъезда стоят транспортные средства или растут деревья, приостановите свое движение и оглядитесь – нет ли опасности.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тротуару.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•Придерживайтесь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правой стороны.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•Взрослый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находиться со стороны проезжей части.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•Если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 находится рядом с дорогой, родители должны держать ребенка за руку.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•Приучите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идя по тротуару, внимательно наблюдать за выездом машин со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приучайте детей выходить на проезжую часть, коляски и санки везите только по тротуару.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Готовясь перейти дорогу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•Остановитесь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осмотрите проезжую часть.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наблюдательность за дорогой.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•Подчеркивайте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движения: поворот головы для осмотра дороги. Остановку для осмотра дороги, остановку для пропуска автомобилей.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•Учите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всматриваться вдаль, различать приближающиеся машины. Не стойте с ребенком на краю тротуара.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•Обратите внимание ребенка на транспортное средство, готовящееся к повороту, расскажите о сигналах указателей поворота у машин.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•Покажите, как транспортное средство останавливается у перехода, как оно движется по инерции.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3809256" y="2745497"/>
            <a:ext cx="2983057" cy="71283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переходе проезжей части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•Переходите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дорогу только по пешеходному переходу или на перекрестке.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•Идите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зеленый сигнал светофора, даже если нет машин.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•Выходя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проезжую часть, прекращайте разговоры.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спешите, не бегите, переходите дорогу размеренно.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улицу под углом, объясните ребенку, что так хуже видно дорогу.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выходите на проезжую часть с ребенком из-за транспорта или кустов, не осмотрев предварительно улицу.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торопитесь перейти дорогу, если на другой стороне вы увидели друзей, нужный автобус, приучите ребенка, что это опасно.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переходе по нерегулируемому перекрестку учите ребенка внимательно следить за началом движения транспорта.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•Объясните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ребенку, что даже на дороге, где мало машин, переходить надо осторожно, так как машина может выехать со двора, из переулка.</a:t>
            </a:r>
          </a:p>
          <a:p>
            <a:pPr marL="0" indent="0" algn="just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посадке и высадке из транспорта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•Выходите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первыми, впереди ребенка, иначе ребенок может упасть, выбежать на проезжую часть.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•Подходите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посадки к двери только после полной остановки.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садитесь в транспорт в последний момент (может прищемить дверями).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•Приучите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быть внимательным в зоне остановки – это опасное место (плохой обзор дороги, пассажиры могут вытолкнуть ребенка на дорогу).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2232" y="2540882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9433" y="1560207"/>
            <a:ext cx="3162405" cy="664211"/>
          </a:xfrm>
          <a:prstGeom prst="wedgeEllipseCallout">
            <a:avLst>
              <a:gd name="adj1" fmla="val 50298"/>
              <a:gd name="adj2" fmla="val -4774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1551" y="1700958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7"/>
            <a:ext cx="2965979" cy="181780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1600" b="1" dirty="0">
              <a:solidFill>
                <a:srgbClr val="F7964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60351" y="2326326"/>
            <a:ext cx="49239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дорожного движения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весной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84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" b="4561"/>
          <a:stretch/>
        </p:blipFill>
        <p:spPr>
          <a:xfrm rot="10800000" flipH="1">
            <a:off x="0" y="1"/>
            <a:ext cx="7620386" cy="10801349"/>
          </a:xfrm>
          <a:prstGeom prst="rect">
            <a:avLst/>
          </a:prstGeom>
        </p:spPr>
      </p:pic>
      <p:sp>
        <p:nvSpPr>
          <p:cNvPr id="2" name="Блок-схема: узел 1"/>
          <p:cNvSpPr/>
          <p:nvPr/>
        </p:nvSpPr>
        <p:spPr>
          <a:xfrm>
            <a:off x="0" y="2386527"/>
            <a:ext cx="1068880" cy="2081197"/>
          </a:xfrm>
          <a:prstGeom prst="flowChartConnector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-1" y="4431843"/>
            <a:ext cx="1050438" cy="193766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-4614" y="6369509"/>
            <a:ext cx="1055051" cy="1937665"/>
          </a:xfrm>
          <a:prstGeom prst="flowChartConnector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2290" name="Picture 2" descr="http://forchel.ru/uploads/posts/2010-09/1284087624_kart-shk-buratin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9" r="20622" b="31115"/>
          <a:stretch/>
        </p:blipFill>
        <p:spPr bwMode="auto">
          <a:xfrm>
            <a:off x="1980430" y="1584251"/>
            <a:ext cx="5261906" cy="64580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7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7" y="104424"/>
            <a:ext cx="6805137" cy="180022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052439" y="1426621"/>
            <a:ext cx="3304833" cy="829253"/>
          </a:xfrm>
          <a:prstGeom prst="wedgeEllipseCallout">
            <a:avLst>
              <a:gd name="adj1" fmla="val 50298"/>
              <a:gd name="adj2" fmla="val -4774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8520" y="1579317"/>
            <a:ext cx="3595098" cy="338368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7"/>
            <a:ext cx="2965979" cy="181780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2300" b="1" dirty="0">
              <a:solidFill>
                <a:srgbClr val="F79646">
                  <a:lumMod val="75000"/>
                </a:srgbClr>
              </a:solidFill>
            </a:endParaRPr>
          </a:p>
          <a:p>
            <a:pPr algn="ctr"/>
            <a:endParaRPr lang="ru-RU" sz="1600" b="1" dirty="0">
              <a:solidFill>
                <a:srgbClr val="F7964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3120" y="1892312"/>
            <a:ext cx="6128963" cy="363562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362" name="Picture 2" descr="http://ds92.detkin-club.ru/editor/55/images/857b39299c7ceaf66a8a3185fda74e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1" y="2419476"/>
            <a:ext cx="6045633" cy="751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09" y="824500"/>
            <a:ext cx="1531481" cy="159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90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2" y="0"/>
            <a:ext cx="7561262" cy="10872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1744" y="900528"/>
            <a:ext cx="6805137" cy="180022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 у нас в саду!»</a:t>
            </a:r>
            <a:b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sz="3700" b="1" dirty="0"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815" y="674825"/>
            <a:ext cx="1364143" cy="1674713"/>
          </a:xfrm>
        </p:spPr>
      </p:pic>
      <p:sp>
        <p:nvSpPr>
          <p:cNvPr id="3" name="Прямоугольник 2"/>
          <p:cNvSpPr/>
          <p:nvPr/>
        </p:nvSpPr>
        <p:spPr>
          <a:xfrm>
            <a:off x="4495161" y="1913242"/>
            <a:ext cx="2778726" cy="763478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5203" y="2435865"/>
            <a:ext cx="30520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детский сад участвовал в муниципальном конкурсе видеороликов «Видеописьмо» и стал победителем в номинации «Знатоки ПДД» Выражаем благодарность родителям подготовившим детей к этому конкурсу!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 прошел месячник «Внимание дети!»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проводили интересные занятия, беседы с детьми по ПДД. Разбирали и проигрывали на макетах дорожные ситуации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Решали  проблемные ситуации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нарушением правил дорожного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прогулке проводили эстафеты.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п\Desktop\ПДД папка инспектора\Флешмоб письмо водителю\Презентация Microsoft PowerPoin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87" y="2468778"/>
            <a:ext cx="2246109" cy="168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п\Desktop\ПДД 2017-2018\ПДД внимание дети весна 2018\20180517_0856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295" y="4384303"/>
            <a:ext cx="2058414" cy="115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п\Desktop\ПДД 2017-2018\ПДД внимание дети весна 2018\20180517_0921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72" y="8468034"/>
            <a:ext cx="1934863" cy="108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п\Desktop\ПДД 2017-2018\ПДД внимание дети весна 2018\20180517_0923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313" y="7179944"/>
            <a:ext cx="1911521" cy="107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п\Desktop\ПДД 2017-2018\ПДД внимание дети весна 2018\20180517_09271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6721299"/>
            <a:ext cx="1872208" cy="105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C:\Users\п\Desktop\ПДД 2017-2018\ПДД внимание дети весна 2018\20180517_09324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148" y="5817538"/>
            <a:ext cx="1972752" cy="110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C:\Users\п\Desktop\ПДД 2017-2018\ПДД внимание дети весна 2018\20180517_11495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935" y="8456561"/>
            <a:ext cx="2333680" cy="131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" y="2"/>
            <a:ext cx="7561263" cy="1080134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09696" y="266704"/>
            <a:ext cx="6805137" cy="180022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«Творчество детей»</a:t>
            </a:r>
            <a:endParaRPr lang="ru-RU" sz="23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18938" y="1492806"/>
            <a:ext cx="3457317" cy="11482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100" b="1" dirty="0">
              <a:solidFill>
                <a:srgbClr val="21E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 какие интересные работы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выполнили дети и их родители 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движения!</a:t>
            </a:r>
          </a:p>
        </p:txBody>
      </p:sp>
      <p:sp>
        <p:nvSpPr>
          <p:cNvPr id="2" name="Овальная выноска 1"/>
          <p:cNvSpPr/>
          <p:nvPr/>
        </p:nvSpPr>
        <p:spPr>
          <a:xfrm>
            <a:off x="1619326" y="1492805"/>
            <a:ext cx="4142387" cy="1324315"/>
          </a:xfrm>
          <a:prstGeom prst="wedgeEllipseCallout">
            <a:avLst>
              <a:gd name="adj1" fmla="val 52609"/>
              <a:gd name="adj2" fmla="val -52942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34" y="951219"/>
            <a:ext cx="1740857" cy="22432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74105" y="9559338"/>
            <a:ext cx="384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Сафиных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национальная группа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shat-schserednikovo.edumsko.ru/uploads/3000/2541/section/165499/20170208_130156.jpg?148657870485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7" b="2205"/>
          <a:stretch/>
        </p:blipFill>
        <p:spPr bwMode="auto">
          <a:xfrm>
            <a:off x="1404366" y="3203083"/>
            <a:ext cx="469146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shat-schserednikovo.edumsko.ru/uploads/3000/2541/section/165499/20170207_152102.jpg?14865786377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359" y="6480795"/>
            <a:ext cx="4835477" cy="306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03092" y="6098515"/>
            <a:ext cx="3985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Исламовых. Средняя национальная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групаа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8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7561263" cy="108013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319" y="977584"/>
            <a:ext cx="6040675" cy="8670498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Отзывы </a:t>
            </a:r>
            <a:r>
              <a:rPr lang="ru-RU" altLang="ru-RU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и </a:t>
            </a: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предложения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 и дети!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группы. Мы также просим принять участие в создании следующего номера нашей газеты.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творческой (редакционной) группы: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Фролова О.П -  редактор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Галимова Л.Р. – внештатный инспектор ПДД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Дата выпуска журнала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май 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Тираж – 9 штук.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Адрес, телефоны Учредителя журнала: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423250, улица Горького, дом 1 «А»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–Mail: s – Len – 7@mail.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86" b="5187"/>
          <a:stretch/>
        </p:blipFill>
        <p:spPr>
          <a:xfrm>
            <a:off x="972320" y="6468734"/>
            <a:ext cx="5760640" cy="3335676"/>
          </a:xfrm>
          <a:prstGeom prst="rect">
            <a:avLst/>
          </a:prstGeom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846" flipH="1">
            <a:off x="3970414" y="8303212"/>
            <a:ext cx="628546" cy="7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8383" y="7915855"/>
            <a:ext cx="1764195" cy="969310"/>
          </a:xfrm>
          <a:prstGeom prst="rect">
            <a:avLst/>
          </a:prstGeom>
          <a:noFill/>
        </p:spPr>
        <p:txBody>
          <a:bodyPr wrap="square" lIns="91255" tIns="45628" rIns="91255" bIns="45628" rtlCol="0">
            <a:spAutoFit/>
          </a:bodyPr>
          <a:lstStyle/>
          <a:p>
            <a:pPr algn="ctr"/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скорых встреч, друзья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1548383" y="7697168"/>
            <a:ext cx="1764195" cy="1276940"/>
          </a:xfrm>
          <a:prstGeom prst="wedgeEllipseCallout">
            <a:avLst>
              <a:gd name="adj1" fmla="val 88548"/>
              <a:gd name="adj2" fmla="val 18607"/>
            </a:avLst>
          </a:prstGeom>
          <a:noFill/>
          <a:ln w="28575"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150" y="7999042"/>
            <a:ext cx="716179" cy="6422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95" y="8230336"/>
            <a:ext cx="568066" cy="65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2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" b="4561"/>
          <a:stretch/>
        </p:blipFill>
        <p:spPr>
          <a:xfrm rot="10800000">
            <a:off x="0" y="1"/>
            <a:ext cx="7620386" cy="10801349"/>
          </a:xfrm>
          <a:prstGeom prst="rect">
            <a:avLst/>
          </a:prstGeom>
        </p:spPr>
      </p:pic>
      <p:sp>
        <p:nvSpPr>
          <p:cNvPr id="2" name="Блок-схема: узел 1"/>
          <p:cNvSpPr/>
          <p:nvPr/>
        </p:nvSpPr>
        <p:spPr>
          <a:xfrm>
            <a:off x="6551506" y="2376339"/>
            <a:ext cx="1068880" cy="2081197"/>
          </a:xfrm>
          <a:prstGeom prst="flowChartConnector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600179" y="4431843"/>
            <a:ext cx="1050438" cy="193766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6600179" y="6369509"/>
            <a:ext cx="1055051" cy="1937665"/>
          </a:xfrm>
          <a:prstGeom prst="flowChartConnector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2399" y="8915074"/>
            <a:ext cx="3778250" cy="853894"/>
          </a:xfrm>
          <a:prstGeom prst="rect">
            <a:avLst/>
          </a:prstGeom>
        </p:spPr>
        <p:txBody>
          <a:bodyPr lIns="91255" tIns="45628" rIns="91255" bIns="45628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423250, улица Горького, дом 1 «А»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–mail: s – Len – 7@mail.</a:t>
            </a: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1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08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" y="-8072"/>
            <a:ext cx="7561262" cy="108794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1263" y="4357441"/>
            <a:ext cx="5118947" cy="42529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endParaRPr lang="ru-RU" sz="3600" dirty="0">
              <a:latin typeface="Segoe Script" panose="020B05040200000000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2516" y="242351"/>
            <a:ext cx="5833384" cy="306060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>
              <a:lnSpc>
                <a:spcPct val="150000"/>
              </a:lnSpc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Уважаемые, ребята и взрослые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Наступила весна. На улице стало тепло, после суровой и холодной зимы хочется больше времени проводить на свежем воздухе. Но на улице нас подстерегает множество опасностей. Чтобы избежать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беды Буратино и его друзья подробно расскажут вам об этом! Скорее переворачивайте страницу!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2514" y="3189135"/>
            <a:ext cx="6192588" cy="1047056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>
              <a:spcBef>
                <a:spcPct val="20000"/>
              </a:spcBef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9142" y="9738713"/>
            <a:ext cx="3493255" cy="327205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60" y="3737815"/>
            <a:ext cx="2743936" cy="19838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810" y="3738584"/>
            <a:ext cx="2737090" cy="19838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85" y="6092899"/>
            <a:ext cx="4478845" cy="29868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208" y="7920955"/>
            <a:ext cx="661601" cy="9586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71" y="4693767"/>
            <a:ext cx="718599" cy="80299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7497" y="4923383"/>
            <a:ext cx="530359" cy="69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6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8072"/>
            <a:ext cx="7561262" cy="10879406"/>
          </a:xfrm>
          <a:prstGeom prst="rect">
            <a:avLst/>
          </a:prstGeom>
        </p:spPr>
      </p:pic>
      <p:sp>
        <p:nvSpPr>
          <p:cNvPr id="2055" name="Прямоугольник 15"/>
          <p:cNvSpPr>
            <a:spLocks noChangeArrowheads="1"/>
          </p:cNvSpPr>
          <p:nvPr/>
        </p:nvSpPr>
        <p:spPr bwMode="auto">
          <a:xfrm>
            <a:off x="3780635" y="2083386"/>
            <a:ext cx="2539675" cy="83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46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Прямоугольник 15"/>
          <p:cNvSpPr>
            <a:spLocks noChangeArrowheads="1"/>
          </p:cNvSpPr>
          <p:nvPr/>
        </p:nvSpPr>
        <p:spPr bwMode="auto">
          <a:xfrm>
            <a:off x="127772" y="4380547"/>
            <a:ext cx="2320888" cy="109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21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21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2060" name="Прямоугольник 15"/>
          <p:cNvSpPr>
            <a:spLocks noChangeArrowheads="1"/>
          </p:cNvSpPr>
          <p:nvPr/>
        </p:nvSpPr>
        <p:spPr bwMode="auto">
          <a:xfrm>
            <a:off x="985160" y="6398092"/>
            <a:ext cx="3668785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altLang="ru-RU" sz="1400" dirty="0">
                <a:solidFill>
                  <a:prstClr val="black"/>
                </a:solidFill>
                <a:latin typeface="Arial" charset="0"/>
              </a:rPr>
              <a:t> 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</a:rPr>
              <a:t>    </a:t>
            </a:r>
            <a:endParaRPr lang="ru-RU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6776" y="881893"/>
            <a:ext cx="4523009" cy="690765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/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«Уроки Буратино»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59" y="540366"/>
            <a:ext cx="1480561" cy="1970364"/>
          </a:xfrm>
          <a:prstGeom prst="rect">
            <a:avLst/>
          </a:prstGeom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620392" y="1688399"/>
            <a:ext cx="3802836" cy="687940"/>
          </a:xfrm>
          <a:prstGeom prst="wedgeRoundRectCallout">
            <a:avLst>
              <a:gd name="adj1" fmla="val 54463"/>
              <a:gd name="adj2" fmla="val -5308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0391" y="1688399"/>
            <a:ext cx="3916468" cy="536840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весной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3729" y="2520317"/>
            <a:ext cx="2953892" cy="712839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/>
                <a:ea typeface="Calibri"/>
              </a:rPr>
              <a:t>Наступила весна, и родители с детьми устремились во дворы, парки, на улицы, чтобы подышать воздухом и отдохнуть от зимних морозов. Становится людно, машины, стоявшие на зимних парковках, выезжают из дворов. Появляются велосипедисты и байкеры, спортсмены надевают ролики и встают на </a:t>
            </a:r>
            <a:r>
              <a:rPr lang="ru-RU" sz="1400" dirty="0" err="1">
                <a:latin typeface="Times New Roman"/>
                <a:ea typeface="Calibri"/>
              </a:rPr>
              <a:t>скейты</a:t>
            </a:r>
            <a:r>
              <a:rPr lang="ru-RU" sz="1400" dirty="0">
                <a:latin typeface="Times New Roman"/>
                <a:ea typeface="Calibri"/>
              </a:rPr>
              <a:t>, да и ваш собственный малыш уже совсем не хочет сидеть на месте, ему нужно бегать, прыгать и лазать. Как уберечь его в это время, не лишая активной радости?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dirty="0">
                <a:latin typeface="Times New Roman"/>
                <a:ea typeface="Times New Roman"/>
              </a:rPr>
              <a:t>Начните с правильной подготовки к улице. Выберите одежду по сезону, она должны быть светлой, чтобы не нагреваться на солнце, гигроскопичной, чтобы испарять пот, и с яркой заметной деталью, чтобы легко найти малыша в толпе, если он убежит.</a:t>
            </a:r>
            <a:endParaRPr lang="ru-RU" sz="1400" dirty="0">
              <a:latin typeface="Times New Roman"/>
              <a:ea typeface="Calibri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•Избегайте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шнурков, поясов, лент и других украшений, которые могут послужить источником травмы. Помимо того, что о развязанный шнурок можно просто споткнуться, свободно свисающие детали одежды могут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запутаться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701827" y="2520317"/>
            <a:ext cx="3175099" cy="7128391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движущихся деталях качелей, каруселей, аттракционов, зацепиться за что-либо при скатывании с горки.</a:t>
            </a:r>
          </a:p>
          <a:p>
            <a:pPr marL="0" lvl="0" indent="0" algn="just">
              <a:buNone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•Головной убор ребенка должен быть полым, а не плотно прилегающим, иначе ребенок будет перегреваться, так же он не должен закрывать обзор.</a:t>
            </a:r>
          </a:p>
          <a:p>
            <a:pPr marL="0" lvl="0" indent="0" algn="just">
              <a:buNone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пришейте к уличной одежде ребенка «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фликеры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они защитят малыша от спортсменов на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скейтах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роликах и велосипедах. Положите в карманы бирки с номером телефона, на случай, если малыш потеряется.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малыша элементарным правилам безопасности на улице: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брать маму за руку сразу после выхода из подъезда,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идти впереди родителя в толпе, а не хватать его за одежду,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проверять степень нагрева горки или качелей, чтобы не получить ожог от раскаленного на солнце металла,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расставаться со жвачкой или конфетой перед активными играми,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делать перерывы,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подходить к водоемам только в присутствии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4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8072"/>
            <a:ext cx="7561262" cy="10879406"/>
          </a:xfrm>
          <a:prstGeom prst="rect">
            <a:avLst/>
          </a:prstGeom>
        </p:spPr>
      </p:pic>
      <p:sp>
        <p:nvSpPr>
          <p:cNvPr id="2055" name="Прямоугольник 15"/>
          <p:cNvSpPr>
            <a:spLocks noChangeArrowheads="1"/>
          </p:cNvSpPr>
          <p:nvPr/>
        </p:nvSpPr>
        <p:spPr bwMode="auto">
          <a:xfrm>
            <a:off x="3780635" y="2083386"/>
            <a:ext cx="2539675" cy="83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46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Прямоугольник 15"/>
          <p:cNvSpPr>
            <a:spLocks noChangeArrowheads="1"/>
          </p:cNvSpPr>
          <p:nvPr/>
        </p:nvSpPr>
        <p:spPr bwMode="auto">
          <a:xfrm>
            <a:off x="127772" y="4380547"/>
            <a:ext cx="2320888" cy="109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21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21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2060" name="Прямоугольник 15"/>
          <p:cNvSpPr>
            <a:spLocks noChangeArrowheads="1"/>
          </p:cNvSpPr>
          <p:nvPr/>
        </p:nvSpPr>
        <p:spPr bwMode="auto">
          <a:xfrm>
            <a:off x="985160" y="6398092"/>
            <a:ext cx="3668785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altLang="ru-RU" sz="1400" dirty="0">
                <a:solidFill>
                  <a:prstClr val="black"/>
                </a:solidFill>
                <a:latin typeface="Arial" charset="0"/>
              </a:rPr>
              <a:t> 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</a:rPr>
              <a:t>    </a:t>
            </a:r>
            <a:endParaRPr lang="ru-RU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6776" y="881893"/>
            <a:ext cx="4523009" cy="690765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/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«Уроки Буратино»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60" y="823102"/>
            <a:ext cx="1268108" cy="1687627"/>
          </a:xfrm>
          <a:prstGeom prst="rect">
            <a:avLst/>
          </a:prstGeom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404368" y="1688399"/>
            <a:ext cx="4018860" cy="687940"/>
          </a:xfrm>
          <a:prstGeom prst="wedgeRoundRectCallout">
            <a:avLst>
              <a:gd name="adj1" fmla="val 54463"/>
              <a:gd name="adj2" fmla="val -5308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8217" y="1688399"/>
            <a:ext cx="4000866" cy="536840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весной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3729" y="2520317"/>
            <a:ext cx="2953892" cy="7128391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Весна…Сосульки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…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dirty="0">
                <a:latin typeface="Times New Roman"/>
                <a:ea typeface="Times New Roman"/>
                <a:cs typeface="Times New Roman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 долгую зиму на крышах «вырастают» большие, толстые и длинные сосульки, иногда с крыши свисают целые «</a:t>
            </a:r>
            <a:r>
              <a:rPr lang="ru-RU" sz="14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сосуличные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каскады. Их положено, конечно, сбивать, но не всегда и не везде это делается вовремя. А упавшая сосулька представляет большую опасность для головы прохожего. Обратите внимание ребёнка на сосульки и горы снега, свешивающиеся с крыши. Расскажите, чем они опасны и почему такие места надо обходить стороной.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Правило</a:t>
            </a: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 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 крышами не бегать!</a:t>
            </a:r>
            <a:b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Закрепление:</a:t>
            </a: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Возьмите две сосульки – большую и маленькую. Рассмотрите, какие они острые (как пики, как колья,), пусть ребёнок сам убедится, потрогает. Предложите сравнить их вес. Какая тяжелее? Почему? Рассуждайте с ребёнком вместе, о том, что чем больше сосулька, тем тяжелее, тем сильнее и больнее ударит. Поговорите о том, как опасно весной ходить под самыми крышами и балконами. Примерно так же поговорите о снеге, который может скатываться с крыш.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каждого времени года свои правила – познакомьте с ними своих детей!!!</a:t>
            </a:r>
          </a:p>
          <a:p>
            <a:pPr mar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35" y="2655746"/>
            <a:ext cx="3028982" cy="4105908"/>
          </a:xfrm>
        </p:spPr>
      </p:pic>
      <p:pic>
        <p:nvPicPr>
          <p:cNvPr id="25" name="Picture 2" descr="Ð Ð¸Ñ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343" y="7056859"/>
            <a:ext cx="302433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16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830"/>
            <a:ext cx="7601519" cy="10801350"/>
          </a:xfrm>
          <a:prstGeom prst="rect">
            <a:avLst/>
          </a:prstGeom>
        </p:spPr>
      </p:pic>
      <p:sp>
        <p:nvSpPr>
          <p:cNvPr id="5122" name="Прямоугольник 14"/>
          <p:cNvSpPr>
            <a:spLocks noChangeArrowheads="1"/>
          </p:cNvSpPr>
          <p:nvPr/>
        </p:nvSpPr>
        <p:spPr bwMode="auto">
          <a:xfrm>
            <a:off x="1717037" y="3613577"/>
            <a:ext cx="4207703" cy="43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altLang="ru-RU" sz="2100" i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5123" name="Прямоугольник 14"/>
          <p:cNvSpPr>
            <a:spLocks noChangeArrowheads="1"/>
          </p:cNvSpPr>
          <p:nvPr/>
        </p:nvSpPr>
        <p:spPr bwMode="auto">
          <a:xfrm>
            <a:off x="1001910" y="872550"/>
            <a:ext cx="5105926" cy="59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«Изучаем дорожные знаки»</a:t>
            </a:r>
            <a:endParaRPr lang="ru-RU" alt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126" name="Прямоугольник 22"/>
          <p:cNvSpPr>
            <a:spLocks noChangeArrowheads="1"/>
          </p:cNvSpPr>
          <p:nvPr/>
        </p:nvSpPr>
        <p:spPr bwMode="auto">
          <a:xfrm>
            <a:off x="4256711" y="9993128"/>
            <a:ext cx="3493584" cy="44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1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1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1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1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8" name="Прямоугольник 9"/>
          <p:cNvSpPr>
            <a:spLocks noChangeArrowheads="1"/>
          </p:cNvSpPr>
          <p:nvPr/>
        </p:nvSpPr>
        <p:spPr bwMode="auto">
          <a:xfrm>
            <a:off x="4415992" y="8462935"/>
            <a:ext cx="3145275" cy="5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4415992" y="8378549"/>
            <a:ext cx="3145275" cy="7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4" name="WordArt 15"/>
          <p:cNvSpPr>
            <a:spLocks noChangeArrowheads="1" noChangeShapeType="1" noTextEdit="1"/>
          </p:cNvSpPr>
          <p:nvPr/>
        </p:nvSpPr>
        <p:spPr bwMode="auto">
          <a:xfrm>
            <a:off x="5438351" y="6207963"/>
            <a:ext cx="1984832" cy="425679"/>
          </a:xfrm>
          <a:prstGeom prst="rect">
            <a:avLst/>
          </a:prstGeom>
        </p:spPr>
        <p:txBody>
          <a:bodyPr wrap="none" lIns="104923" tIns="52461" rIns="104923" bIns="52461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100" b="1" kern="1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5448662" y="5996999"/>
            <a:ext cx="1984832" cy="510064"/>
          </a:xfrm>
          <a:prstGeom prst="rect">
            <a:avLst/>
          </a:prstGeom>
        </p:spPr>
        <p:txBody>
          <a:bodyPr wrap="none" lIns="104923" tIns="52461" rIns="104923" bIns="52461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100" b="1" kern="1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6" name="Прямоугольник 27"/>
          <p:cNvSpPr>
            <a:spLocks noChangeArrowheads="1"/>
          </p:cNvSpPr>
          <p:nvPr/>
        </p:nvSpPr>
        <p:spPr bwMode="auto">
          <a:xfrm>
            <a:off x="4177952" y="7017128"/>
            <a:ext cx="2936991" cy="32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altLang="ru-RU" sz="21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7" name="Прямоугольник 29"/>
          <p:cNvSpPr>
            <a:spLocks noChangeArrowheads="1"/>
          </p:cNvSpPr>
          <p:nvPr/>
        </p:nvSpPr>
        <p:spPr bwMode="auto">
          <a:xfrm>
            <a:off x="889462" y="1494692"/>
            <a:ext cx="3254802" cy="139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alt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alt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endParaRPr lang="ru-RU" alt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prstClr val="black"/>
              </a:solidFill>
              <a:latin typeface="Times New Roman"/>
              <a:ea typeface="SimSun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46" y="1171744"/>
            <a:ext cx="1386459" cy="15492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4799" y="1470939"/>
            <a:ext cx="3413863" cy="763474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 друзья! Я продолжаю свой урок и хочу рассказать о новых дорожных знаках!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4799" y="1480658"/>
            <a:ext cx="3413863" cy="770957"/>
          </a:xfrm>
          <a:prstGeom prst="wedgeRoundRectCallout">
            <a:avLst>
              <a:gd name="adj1" fmla="val 59494"/>
              <a:gd name="adj2" fmla="val -3211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4654" y="2514387"/>
            <a:ext cx="3778250" cy="72019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«Стоянка запрещена»: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Тормозить здесь можно смело,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нельзя стоять без дела.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Пассажиров ты сажай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скорее уезжай!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«Автомагистраль»: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ветерком и без печали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Мчимся мы по магистрали.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этот знак стоит,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ничто не преградит!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«Тупик»: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наверняка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Доведет до тупика.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а дальше – хоть лети,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нет пути!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 «Тоннель»: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гласит, что еле-еле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Виден свет в конце туннеля.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педаль не налегай,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фары зажигай!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«Выезд на набережную»: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Эй, водитель, не гони,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этот знак взгляни,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не то наверняка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Съедешь в воду с бережка.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Ð¡ÑÐ¸ÑÐ¸ Ð¾ Ð´Ð¾ÑÐ¾Ð¶Ð½ÑÑ Ð·Ð½Ð°ÐºÐ°Ñ. ÐÐ¾ÑÐ¾Ð¶Ð½ÑÐ¹ Ð·Ð½Ð°Ðº. Ð¡ÑÐ¾ÑÐ½ÐºÐ° Ð·Ð°Ð¿ÑÐµÑÐµÐ½Ð°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616" y="2633355"/>
            <a:ext cx="847321" cy="84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¡ÑÐ¸ÑÐ¸ Ð¾ Ð´Ð¾ÑÐ¾Ð¶Ð½ÑÑ Ð·Ð½Ð°ÐºÐ°Ñ. ÐÐ¾ÑÐ¾Ð¶Ð½ÑÐ¹ Ð·Ð½Ð°Ðº. ÐÐ²ÑÐ¾Ð¼Ð°Ð³Ð¸ÑÑÑÐ°Ð»Ñ.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90" y="4037349"/>
            <a:ext cx="736936" cy="93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¡ÑÐ¸ÑÐ¸ Ð¾ Ð´Ð¾ÑÐ¾Ð¶Ð½ÑÑ Ð·Ð½Ð°ÐºÐ°Ñ. ÐÐ¾ÑÐ¾Ð¶Ð½ÑÐ¹ Ð·Ð½Ð°Ðº. Ð¢ÑÐ¿Ð¸Ðº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77" y="5597684"/>
            <a:ext cx="1725890" cy="82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¡ÑÐ¸ÑÐ¸ Ð¾ Ð´Ð¾ÑÐ¾Ð¶Ð½ÑÑ Ð·Ð½Ð°ÐºÐ°Ñ. ÐÐ¾ÑÐ¾Ð¶Ð½ÑÐ¹ Ð·Ð½Ð°Ðº. Ð¢Ð¾Ð½Ð½ÐµÐ»Ñ.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616" y="7017128"/>
            <a:ext cx="1088330" cy="96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¡ÑÐ¸ÑÐ¸ Ð¾ Ð´Ð¾ÑÐ¾Ð¶Ð½ÑÑ Ð·Ð½Ð°ÐºÐ°Ñ. ÐÐ¾ÑÐ¾Ð¶Ð½ÑÐ¹ Ð·Ð½Ð°Ðº. ÐÑÐµÐ·Ð´ Ð½Ð° Ð½Ð°Ð±ÐµÑÐµÐ¶Ð½ÑÑ.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031" y="8711904"/>
            <a:ext cx="1045320" cy="93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58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21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319" y="648147"/>
            <a:ext cx="5112569" cy="942343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41708" y="3024411"/>
            <a:ext cx="6033804" cy="697455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движения </a:t>
            </a:r>
            <a:endParaRPr lang="ru-RU" sz="1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дошкольников</a:t>
            </a:r>
            <a:endParaRPr lang="ru-RU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УЛИЦА»</a:t>
            </a:r>
          </a:p>
          <a:p>
            <a:pPr marL="0" indent="0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Расширить знания детей о правилах поведения пешехода и водителя в условиях улицы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Закрепить представление детей о светофоре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Учить детей различать дорожные знаки (предупреждающие, запрещающие, предписывающие, информационно-указательные), предназначенные для водителей и пешеходов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 улицы с домами, перекрестками, автомобили (игрушки), куклы-пешеходы, куклы-водители, Светофор (игрушка), дорожные знаки, деревья (макеты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проводится на макете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вариант (для пешеходов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кукол дети разыгрывают различные дорожные ситуации. Так, на управляемом перекрестке на зеленый сигнал светофора куклы переходят улицу, на желтый останавливаются, ждут, на красный продолжают стоять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куклы идут по тротуару или обочине дороги до пешеходного перехода, обозначенного информационно-указательным знаком «Пешеходный переход», и там переходят проезжую часть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вариант (для водителей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показывает дорожные знаки: «Светофорное регулирование», «Дети», «Пешеходный переход» (предупреждающие); «Въезд запрещен», «Подача звукового сигнала запрещена» (запрещающие); «Движение прямо», «Движение направо» (предписывающие); «Место остановки автобуса», «Пешеходный переход», «Подземный переход» (информационно-указательные). Дети объясняют, что обозначает каждый сигнал, разыгрывают дорожные ситуации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правильный ответ ребенок получает значок. По количеству значков засчитываются набранные очки. Победителей награждают призами.</a:t>
            </a:r>
          </a:p>
          <a:p>
            <a:pPr marL="0" indent="0" algn="ctr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116" y="1311542"/>
            <a:ext cx="1330359" cy="18846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28503" y="2137284"/>
            <a:ext cx="2937510" cy="545337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эти игры вы можете поиграть дома со своим ребенком!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2628503" y="2034759"/>
            <a:ext cx="2883983" cy="733450"/>
          </a:xfrm>
          <a:prstGeom prst="wedgeEllipseCallout">
            <a:avLst>
              <a:gd name="adj1" fmla="val 60255"/>
              <a:gd name="adj2" fmla="val -742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-540840" y="-16877"/>
            <a:ext cx="50407" cy="5400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0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21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239" y="648147"/>
            <a:ext cx="6805137" cy="1080121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66102" y="2225400"/>
            <a:ext cx="2937510" cy="352168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Разгадайте кроссворд!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241532" y="2016222"/>
            <a:ext cx="2619941" cy="770524"/>
          </a:xfrm>
          <a:prstGeom prst="wedgeEllipseCallout">
            <a:avLst>
              <a:gd name="adj1" fmla="val 54206"/>
              <a:gd name="adj2" fmla="val -7531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-540840" y="-16877"/>
            <a:ext cx="50407" cy="5400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spcCol="0"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816" y="1311543"/>
            <a:ext cx="1330359" cy="1884688"/>
          </a:xfrm>
          <a:prstGeom prst="rect">
            <a:avLst/>
          </a:prstGeom>
        </p:spPr>
      </p:pic>
      <p:pic>
        <p:nvPicPr>
          <p:cNvPr id="4098" name="Picture 2" descr="https://ds04.infourok.ru/uploads/ex/03de/0001ec25-3f937388/hello_html_79456e0b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29" y="3196231"/>
            <a:ext cx="5932131" cy="666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72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198072"/>
            <a:ext cx="6805137" cy="1800225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116" y="1584251"/>
            <a:ext cx="1096771" cy="1276686"/>
          </a:xfrm>
          <a:prstGeom prst="rect">
            <a:avLst/>
          </a:prstGeom>
        </p:spPr>
      </p:pic>
      <p:pic>
        <p:nvPicPr>
          <p:cNvPr id="5122" name="Picture 2" descr="http://900igr.net/up/datai/168430/0008-014-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06" y="3096419"/>
            <a:ext cx="5616000" cy="656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4567" y="2222594"/>
            <a:ext cx="240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виды транспорта, которые передвигаются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 дороге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2916535" y="2016222"/>
            <a:ext cx="3082581" cy="852704"/>
          </a:xfrm>
          <a:prstGeom prst="wedgeEllipseCallout">
            <a:avLst>
              <a:gd name="adj1" fmla="val 54056"/>
              <a:gd name="adj2" fmla="val -573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4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2604</Words>
  <Application>Microsoft Office PowerPoint</Application>
  <PresentationFormat>Произвольный</PresentationFormat>
  <Paragraphs>339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«Приключения Буратино  в стране Светофории» </vt:lpstr>
      <vt:lpstr>Презентация PowerPoint</vt:lpstr>
      <vt:lpstr>      </vt:lpstr>
      <vt:lpstr>Презентация PowerPoint</vt:lpstr>
      <vt:lpstr>Презентация PowerPoint</vt:lpstr>
      <vt:lpstr>Презентация PowerPoint</vt:lpstr>
      <vt:lpstr> «Игры  для закрепления  знаний детей   о ПДД»</vt:lpstr>
      <vt:lpstr> «Игры  для закрепления  знаний детей   о ПДД»</vt:lpstr>
      <vt:lpstr> «Игры  для закрепления  знаний детей   о ПДД»</vt:lpstr>
      <vt:lpstr> «Игры  для закрепления  знаний детей   о ПДД»</vt:lpstr>
      <vt:lpstr>     «В гостях у сказки»</vt:lpstr>
      <vt:lpstr>     «В гостях у сказки»</vt:lpstr>
      <vt:lpstr>«Что почитать ребенку о ПДД» </vt:lpstr>
      <vt:lpstr>«Информационные порталы» </vt:lpstr>
      <vt:lpstr>«Творим   вместе с детьми» </vt:lpstr>
      <vt:lpstr>«Перекресток загадок»</vt:lpstr>
      <vt:lpstr>«Страничка ребусов»</vt:lpstr>
      <vt:lpstr>«Поэтическая страничка»</vt:lpstr>
      <vt:lpstr>«Советы родителям»</vt:lpstr>
      <vt:lpstr>«Советы родителям»</vt:lpstr>
      <vt:lpstr>«А у нас в саду!» </vt:lpstr>
      <vt:lpstr>«Творчество детей»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«Приключения Буратино  в стране Светофории» </dc:title>
  <dc:creator>п</dc:creator>
  <cp:lastModifiedBy>п</cp:lastModifiedBy>
  <cp:revision>82</cp:revision>
  <cp:lastPrinted>2018-06-26T12:52:58Z</cp:lastPrinted>
  <dcterms:created xsi:type="dcterms:W3CDTF">2018-01-10T15:52:13Z</dcterms:created>
  <dcterms:modified xsi:type="dcterms:W3CDTF">2018-06-26T12:53:31Z</dcterms:modified>
</cp:coreProperties>
</file>